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2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8" r:id="rId9"/>
    <p:sldId id="469" r:id="rId10"/>
    <p:sldId id="1297" r:id="rId11"/>
    <p:sldId id="1273" r:id="rId12"/>
    <p:sldId id="467" r:id="rId13"/>
    <p:sldId id="1317" r:id="rId14"/>
    <p:sldId id="1026" r:id="rId15"/>
    <p:sldId id="448" r:id="rId16"/>
    <p:sldId id="1318" r:id="rId17"/>
    <p:sldId id="1319" r:id="rId18"/>
    <p:sldId id="1302" r:id="rId19"/>
    <p:sldId id="1293" r:id="rId20"/>
    <p:sldId id="1254" r:id="rId21"/>
    <p:sldId id="1313" r:id="rId22"/>
    <p:sldId id="1314" r:id="rId23"/>
    <p:sldId id="1303" r:id="rId24"/>
    <p:sldId id="1304" r:id="rId25"/>
    <p:sldId id="451" r:id="rId26"/>
    <p:sldId id="1307" r:id="rId27"/>
    <p:sldId id="450" r:id="rId28"/>
    <p:sldId id="1272" r:id="rId29"/>
    <p:sldId id="452" r:id="rId30"/>
    <p:sldId id="1320" r:id="rId31"/>
    <p:sldId id="1306" r:id="rId32"/>
    <p:sldId id="1098" r:id="rId33"/>
    <p:sldId id="507" r:id="rId34"/>
    <p:sldId id="509" r:id="rId35"/>
    <p:sldId id="455" r:id="rId36"/>
    <p:sldId id="1315" r:id="rId37"/>
    <p:sldId id="456" r:id="rId38"/>
    <p:sldId id="1308" r:id="rId39"/>
    <p:sldId id="457" r:id="rId40"/>
    <p:sldId id="1309" r:id="rId41"/>
    <p:sldId id="1310" r:id="rId42"/>
    <p:sldId id="1311" r:id="rId43"/>
    <p:sldId id="1312" r:id="rId44"/>
    <p:sldId id="1316" r:id="rId45"/>
    <p:sldId id="459" r:id="rId46"/>
    <p:sldId id="1101" r:id="rId47"/>
    <p:sldId id="458" r:id="rId48"/>
    <p:sldId id="454" r:id="rId49"/>
    <p:sldId id="711" r:id="rId50"/>
    <p:sldId id="447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79006" autoAdjust="0"/>
  </p:normalViewPr>
  <p:slideViewPr>
    <p:cSldViewPr>
      <p:cViewPr varScale="1">
        <p:scale>
          <a:sx n="120" d="100"/>
          <a:sy n="120" d="100"/>
        </p:scale>
        <p:origin x="93" y="46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6/5/2020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 between image classification, object detection and instance segmentation.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72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96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1">
            <a:extLst>
              <a:ext uri="{FF2B5EF4-FFF2-40B4-BE49-F238E27FC236}">
                <a16:creationId xmlns:a16="http://schemas.microsoft.com/office/drawing/2014/main" id="{D5AD6E5D-BDE8-480E-8362-D03951F558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10D0FB-83BF-4952-B814-97EFFCF9C9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>
            <a:extLst>
              <a:ext uri="{FF2B5EF4-FFF2-40B4-BE49-F238E27FC236}">
                <a16:creationId xmlns:a16="http://schemas.microsoft.com/office/drawing/2014/main" id="{EBC9D0BF-F1BC-4851-A2B3-A3A6647648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54864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219200"/>
            <a:ext cx="53340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FC38BF8-FDC8-4EA5-B682-31675408FC1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6324596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AD470F"/>
          </a:solidFill>
          <a:latin typeface="+mn-lt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8.tmp"/><Relationship Id="rId5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image" Target="../media/image20.tmp"/><Relationship Id="rId9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9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36.tm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49.tmp"/><Relationship Id="rId5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mp"/><Relationship Id="rId3" Type="http://schemas.openxmlformats.org/officeDocument/2006/relationships/image" Target="../media/image65.tmp"/><Relationship Id="rId7" Type="http://schemas.openxmlformats.org/officeDocument/2006/relationships/image" Target="../media/image69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66.tmp"/><Relationship Id="rId9" Type="http://schemas.openxmlformats.org/officeDocument/2006/relationships/image" Target="../media/image71.tm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74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zylapp/review-of-deep-learning-algorithms-for-object-detection-c1f3d437b85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utomated-text-classification-using-machine-learning-3df4f4f9570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示例：情感分类</a:t>
            </a:r>
          </a:p>
        </p:txBody>
      </p:sp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736" y="4267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1981200" y="4343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“sentiment classification”的图片搜索结果">
            <a:extLst>
              <a:ext uri="{FF2B5EF4-FFF2-40B4-BE49-F238E27FC236}">
                <a16:creationId xmlns:a16="http://schemas.microsoft.com/office/drawing/2014/main" id="{EBE5BFAD-C13A-4112-88BB-1D2468D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245394"/>
            <a:ext cx="3789116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2455592"/>
            <a:ext cx="4572000" cy="16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9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70A35-19B2-4A96-B3BB-26EF01DD8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线性分类模型</a:t>
            </a:r>
          </a:p>
        </p:txBody>
      </p:sp>
    </p:spTree>
    <p:extLst>
      <p:ext uri="{BB962C8B-B14F-4D97-AF65-F5344CB8AC3E}">
        <p14:creationId xmlns:p14="http://schemas.microsoft.com/office/powerpoint/2010/main" val="78433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FAF6106-078D-4BE0-BD27-AAA6022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50771"/>
            <a:ext cx="4029104" cy="30194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054A4-9A5A-464E-9A01-BE51DBCC4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70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943AA-82E1-47C3-8827-2F32FEE5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DDC52-0A73-4096-A724-74BF538D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AA016-EBDF-4B40-8A7B-AEB6999FC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47800"/>
            <a:ext cx="4029104" cy="3019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EBF89-FE42-4477-8A2A-90BDA1283CC0}"/>
              </a:ext>
            </a:extLst>
          </p:cNvPr>
          <p:cNvSpPr txBox="1"/>
          <p:nvPr/>
        </p:nvSpPr>
        <p:spPr>
          <a:xfrm>
            <a:off x="3200400" y="34023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损失函数？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2B9549-3B8C-40F5-84D8-C4878E4D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888590"/>
            <a:ext cx="4381500" cy="1212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61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分类问题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将分类问题看作条件概率估计问题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引入非线性函数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来预测类别标签的条件概率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以二分类为例，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：线性函数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：把线性函数的值域从实数区间“挤压”到了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之间，可以用来表示概率。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3221582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ED6541-77EB-4BC4-852D-3C5EB29E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2063787"/>
            <a:ext cx="2646438" cy="1002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5C275D-BD44-453C-A4DA-FA28CF1209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24400"/>
            <a:ext cx="3452812" cy="1268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>
                <a:blip r:embed="rId9"/>
                <a:stretch>
                  <a:fillRect l="-1277" t="-1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分类问题示例</a:t>
            </a:r>
            <a:endParaRPr lang="en-US" altLang="zh-CN" dirty="0"/>
          </a:p>
          <a:p>
            <a:r>
              <a:rPr lang="zh-CN" altLang="en-US" dirty="0"/>
              <a:t>线性分类模型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/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/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  <a:blipFill>
                <a:blip r:embed="rId7"/>
                <a:stretch>
                  <a:fillRect b="-2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在信息论中，熵用来衡量一个随机事件的不确定性。</a:t>
            </a:r>
            <a:endParaRPr lang="en-US" altLang="zh-CN" dirty="0"/>
          </a:p>
          <a:p>
            <a:pPr lvl="1"/>
            <a:r>
              <a:rPr lang="zh-CN" altLang="en-US" dirty="0"/>
              <a:t>自信息（</a:t>
            </a:r>
            <a:r>
              <a:rPr lang="en-US" altLang="zh-CN" dirty="0"/>
              <a:t>Self Information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熵越高，则随机变量的信息越多；</a:t>
            </a:r>
            <a:endParaRPr lang="en-US" altLang="zh-CN" dirty="0"/>
          </a:p>
          <a:p>
            <a:pPr lvl="1"/>
            <a:r>
              <a:rPr lang="zh-CN" altLang="en-US" dirty="0"/>
              <a:t>熵越低，则随机变量的信息越少 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在对分布 𝑞</a:t>
            </a:r>
            <a:r>
              <a:rPr lang="en-US" altLang="zh-CN" dirty="0"/>
              <a:t>(</a:t>
            </a:r>
            <a:r>
              <a:rPr lang="zh-CN" altLang="en-US" dirty="0"/>
              <a:t>𝑦</a:t>
            </a:r>
            <a:r>
              <a:rPr lang="en-US" altLang="zh-CN" dirty="0"/>
              <a:t>) </a:t>
            </a:r>
            <a:r>
              <a:rPr lang="zh-CN" altLang="en-US" dirty="0"/>
              <a:t>的符号进行编码时，熵 𝐼</a:t>
            </a:r>
            <a:r>
              <a:rPr lang="en-US" altLang="zh-CN" dirty="0"/>
              <a:t>(</a:t>
            </a:r>
            <a:r>
              <a:rPr lang="zh-CN" altLang="en-US" dirty="0"/>
              <a:t>𝑞</a:t>
            </a:r>
            <a:r>
              <a:rPr lang="en-US" altLang="zh-CN" dirty="0"/>
              <a:t>) </a:t>
            </a:r>
            <a:r>
              <a:rPr lang="zh-CN" altLang="en-US" dirty="0"/>
              <a:t>也是理论上最优的平均编码长度，这种编码方式称为熵编码（ </a:t>
            </a:r>
            <a:r>
              <a:rPr lang="en-US" altLang="zh-CN" dirty="0"/>
              <a:t>Entropy Encoding 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/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  <a:blipFill>
                <a:blip r:embed="rId6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57E4F9A7-AC4E-42E9-AA62-2F4643319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2283005"/>
            <a:ext cx="2253402" cy="1289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交叉熵（</a:t>
            </a:r>
            <a:r>
              <a:rPr lang="en-US" altLang="zh-CN"/>
              <a:t>Cross 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交叉熵是按照概率分布</a:t>
            </a:r>
            <a:r>
              <a:rPr lang="en-US" altLang="zh-CN" dirty="0">
                <a:latin typeface="+mn-lt"/>
              </a:rPr>
              <a:t>q</a:t>
            </a:r>
            <a:r>
              <a:rPr lang="zh-CN" altLang="en-US" dirty="0">
                <a:latin typeface="+mn-lt"/>
              </a:rPr>
              <a:t>的最优编码对真实分布为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的信息进行编码的长度。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在给定 𝑞 的情况下，如果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和 𝑞 越接近，交叉熵越小；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 和 𝑞 越远，交叉熵就越大 </a:t>
            </a:r>
            <a:r>
              <a:rPr lang="en-US" altLang="zh-CN" dirty="0">
                <a:latin typeface="+mn-lt"/>
              </a:rPr>
              <a:t>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3CEA0C-B331-4064-960D-7BB259B8D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2438400"/>
            <a:ext cx="3480231" cy="12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401096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90C7D7-7D76-4741-AD87-855F8BB4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3810000"/>
            <a:ext cx="3982925" cy="15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7702202" y="2066992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KL</a:t>
            </a:r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blipFill>
                <a:blip r:embed="rId8"/>
                <a:stretch>
                  <a:fillRect l="-912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9"/>
                <a:stretch>
                  <a:fillRect t="-18333" r="-159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blipFill>
                <a:blip r:embed="rId10"/>
                <a:stretch>
                  <a:fillRect l="-1054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61" y="2107752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286000"/>
            <a:ext cx="7362265" cy="2544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1676400"/>
            <a:ext cx="5148715" cy="3855866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多分类（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多分类问题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0D28E5-075C-4570-B07B-839E439D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41" y="5084351"/>
            <a:ext cx="3244028" cy="778349"/>
          </a:xfrm>
          <a:prstGeom prst="rect">
            <a:avLst/>
          </a:prstGeom>
        </p:spPr>
      </p:pic>
      <p:pic>
        <p:nvPicPr>
          <p:cNvPr id="10" name="Picture 4" descr="Image result for softmax">
            <a:extLst>
              <a:ext uri="{FF2B5EF4-FFF2-40B4-BE49-F238E27FC236}">
                <a16:creationId xmlns:a16="http://schemas.microsoft.com/office/drawing/2014/main" id="{73865B57-2EE4-4223-B625-2EA01D4C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70335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29AB1A-B1E3-407B-B1C6-3BF70F1F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76963"/>
            <a:ext cx="3194641" cy="1045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286000"/>
            <a:ext cx="4267200" cy="1630452"/>
          </a:xfrm>
          <a:prstGeom prst="rect">
            <a:avLst/>
          </a:prstGeom>
        </p:spPr>
      </p:pic>
      <p:pic>
        <p:nvPicPr>
          <p:cNvPr id="6" name="Picture 2" descr="“Softmax function”的图片搜索结果">
            <a:extLst>
              <a:ext uri="{FF2B5EF4-FFF2-40B4-BE49-F238E27FC236}">
                <a16:creationId xmlns:a16="http://schemas.microsoft.com/office/drawing/2014/main" id="{C4C16541-57E8-4A0A-B657-D0BA726E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397" y="2438400"/>
            <a:ext cx="3039946" cy="160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3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/>
              <a:t>KL</a:t>
            </a:r>
            <a:r>
              <a:rPr lang="zh-CN" altLang="en-US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  <a:blipFill>
                <a:blip r:embed="rId8"/>
                <a:stretch>
                  <a:fillRect t="-18333" r="-158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4343400"/>
            <a:ext cx="6456836" cy="112406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828800"/>
            <a:ext cx="3733155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>
                <a:blip r:embed="rId5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>
                <a:blip r:embed="rId6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F748-E59F-4767-8255-29BD43AD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C897A-00C6-43B6-916D-8C58233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CCE39-9049-438A-99E8-BE198B4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/>
              <a:t>+1</a:t>
            </a:r>
            <a:r>
              <a:rPr lang="zh-CN" altLang="en-US"/>
              <a:t>或</a:t>
            </a:r>
            <a:r>
              <a:rPr lang="en-US" altLang="zh-CN"/>
              <a:t>-1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647" y="3429000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根据感知器的学习策略，可以反推出感知器的损失函数为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51A94CB-4240-48AD-805C-DD92FEC818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4038600"/>
            <a:ext cx="1594813" cy="47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/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B8BFECF-91A5-48E7-86EA-4CD76E8E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5404751"/>
            <a:ext cx="3146054" cy="468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DC6F4C-7B8B-41A5-9E5E-A180C36A7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6478480" cy="4800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800" y="346318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53200" y="43434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429000" y="3962400"/>
            <a:ext cx="137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71FCABF-9607-43A6-A69B-7BB1A60CF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794074"/>
            <a:ext cx="2574539" cy="5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2068"/>
            <a:ext cx="10972800" cy="914400"/>
          </a:xfrm>
        </p:spPr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</a:p>
          <a:p>
            <a:pPr lvl="1"/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每类</a:t>
            </a:r>
            <a:r>
              <a:rPr lang="en-US" altLang="zh-CN" dirty="0"/>
              <a:t>6000</a:t>
            </a:r>
            <a:r>
              <a:rPr lang="zh-CN" altLang="en-US" dirty="0"/>
              <a:t>张图像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535608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987B65-459A-44A2-9B16-6C7FB1B0C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3048000"/>
            <a:ext cx="6486572" cy="2438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F30BD6-CCB6-461F-AA98-96BFA3CB5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1504945"/>
            <a:ext cx="6405609" cy="11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B1F40-78D9-48E4-BB5A-E5BE6D6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感知器的权重向量的更新方式为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在第𝐾 次更新时感知器的权重向量为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         的上界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        </a:t>
            </a:r>
            <a:r>
              <a:rPr lang="zh-CN" altLang="en-US"/>
              <a:t>的下界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7DE47B-1222-46F9-8872-2A5453BA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52600"/>
            <a:ext cx="2246745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0432A-CF4A-43A1-B853-FE08443F1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971800"/>
            <a:ext cx="1600200" cy="706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2D56CB-6313-4806-A72C-C229E9E3A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86200"/>
            <a:ext cx="685800" cy="4849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DFF77A-B1C2-4E6B-BA3D-A6080BF5E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00600"/>
            <a:ext cx="685800" cy="4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32EDE0-4F0D-4183-8DB1-81627C5C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2533"/>
            <a:ext cx="3857653" cy="36766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3BD444-8804-4B3B-953D-9BF9BCFBE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181600"/>
            <a:ext cx="4848260" cy="10429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FB4257-A312-4189-8C82-31362AE6B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35" y="1543044"/>
            <a:ext cx="4791110" cy="14859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8199C5-5938-4845-A377-F4AAEFFB8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95" y="3864993"/>
            <a:ext cx="3738590" cy="1014420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7BFB1D9D-C7F4-4135-9EBB-7DF614A012BB}"/>
              </a:ext>
            </a:extLst>
          </p:cNvPr>
          <p:cNvSpPr/>
          <p:nvPr/>
        </p:nvSpPr>
        <p:spPr>
          <a:xfrm>
            <a:off x="7638723" y="3421623"/>
            <a:ext cx="381000" cy="369332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1752600" y="12682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8CEE8-2BEF-472D-906F-AF504459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95580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线性分类模型小结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F9523-F6B9-429C-853D-68D4630D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05000"/>
            <a:ext cx="698449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68E61F7-EA57-4E06-A6F4-5406B361D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99" y="2819400"/>
            <a:ext cx="3733336" cy="31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</a:p>
          <a:p>
            <a:pPr lvl="1"/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4653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示例：图像分类、目标检测、实例分割</a:t>
            </a:r>
            <a:endParaRPr lang="zh-TW" altLang="en-US" dirty="0"/>
          </a:p>
        </p:txBody>
      </p:sp>
      <p:pic>
        <p:nvPicPr>
          <p:cNvPr id="2050" name="Picture 2" descr="“image classification”的图片搜索结果">
            <a:extLst>
              <a:ext uri="{FF2B5EF4-FFF2-40B4-BE49-F238E27FC236}">
                <a16:creationId xmlns:a16="http://schemas.microsoft.com/office/drawing/2014/main" id="{8581626F-84A5-413B-9587-59D93FE0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397" y="1219441"/>
            <a:ext cx="11093003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A6C5C4-2F0C-470E-8820-7DDC846D9408}"/>
              </a:ext>
            </a:extLst>
          </p:cNvPr>
          <p:cNvSpPr/>
          <p:nvPr/>
        </p:nvSpPr>
        <p:spPr>
          <a:xfrm>
            <a:off x="6248400" y="5910745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https://medium.com/zylapp/review-of-deep-learning-algorithms-for-object-detection-c1f3d437b852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示例：垃圾邮件过滤</a:t>
            </a:r>
            <a:endParaRPr lang="en-US" altLang="zh-TW" dirty="0"/>
          </a:p>
        </p:txBody>
      </p:sp>
      <p:pic>
        <p:nvPicPr>
          <p:cNvPr id="3074" name="Picture 2" descr="“text classification”的图片搜索结果">
            <a:extLst>
              <a:ext uri="{FF2B5EF4-FFF2-40B4-BE49-F238E27FC236}">
                <a16:creationId xmlns:a16="http://schemas.microsoft.com/office/drawing/2014/main" id="{EAF22FE4-7C51-4055-B068-C251A9C9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9743" y="1447800"/>
            <a:ext cx="8672513" cy="4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示例：文档归类</a:t>
            </a:r>
            <a:endParaRPr lang="zh-TW" altLang="en-US" dirty="0"/>
          </a:p>
        </p:txBody>
      </p:sp>
      <p:pic>
        <p:nvPicPr>
          <p:cNvPr id="4098" name="Picture 2" descr="“text classification”的图片搜索结果">
            <a:extLst>
              <a:ext uri="{FF2B5EF4-FFF2-40B4-BE49-F238E27FC236}">
                <a16:creationId xmlns:a16="http://schemas.microsoft.com/office/drawing/2014/main" id="{296297CC-2C2A-4965-8FA6-3A5382C2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1762125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B073B6-4305-4460-B7BF-5E6825DFF07B}"/>
              </a:ext>
            </a:extLst>
          </p:cNvPr>
          <p:cNvSpPr/>
          <p:nvPr/>
        </p:nvSpPr>
        <p:spPr>
          <a:xfrm>
            <a:off x="2971800" y="6096000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3"/>
              </a:rPr>
              <a:t>https://towardsdatascience.com/automated-text-classification-using-machine-learning-3df4f4f9570b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2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38.9|63.2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3|1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">
      <a:majorFont>
        <a:latin typeface="Helvetica"/>
        <a:ea typeface="微软雅黑"/>
        <a:cs typeface=""/>
      </a:majorFont>
      <a:minorFont>
        <a:latin typeface="STIX Two Text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18475</TotalTime>
  <Words>1032</Words>
  <Application>Microsoft Office PowerPoint</Application>
  <PresentationFormat>宽屏</PresentationFormat>
  <Paragraphs>221</Paragraphs>
  <Slides>50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新細明體</vt:lpstr>
      <vt:lpstr>华文楷体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STIX Two Text</vt:lpstr>
      <vt:lpstr>Tahoma</vt:lpstr>
      <vt:lpstr>Wingdings</vt:lpstr>
      <vt:lpstr>Wingdings 3</vt:lpstr>
      <vt:lpstr>Origin</vt:lpstr>
      <vt:lpstr>线性模型</vt:lpstr>
      <vt:lpstr>大纲</vt:lpstr>
      <vt:lpstr>分类示例</vt:lpstr>
      <vt:lpstr>示例：图像分类</vt:lpstr>
      <vt:lpstr>示例：图像分类</vt:lpstr>
      <vt:lpstr>示例：图像分类</vt:lpstr>
      <vt:lpstr>示例：图像分类、目标检测、实例分割</vt:lpstr>
      <vt:lpstr>示例：垃圾邮件过滤</vt:lpstr>
      <vt:lpstr>示例：文档归类</vt:lpstr>
      <vt:lpstr>示例：情感分类</vt:lpstr>
      <vt:lpstr>示例：文本分类</vt:lpstr>
      <vt:lpstr>示例：文本情感分类</vt:lpstr>
      <vt:lpstr>线性分类模型</vt:lpstr>
      <vt:lpstr>线性模型</vt:lpstr>
      <vt:lpstr>线性模型</vt:lpstr>
      <vt:lpstr>Logistic Regression</vt:lpstr>
      <vt:lpstr>Logistic Regression</vt:lpstr>
      <vt:lpstr>分类问题</vt:lpstr>
      <vt:lpstr>Logistic函数与回归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多分类（Multi-class Classification）</vt:lpstr>
      <vt:lpstr>Softmax回归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支持向量机（Support Vector Machine，SVM）</vt:lpstr>
      <vt:lpstr>总结</vt:lpstr>
      <vt:lpstr>线性分类模型小结</vt:lpstr>
      <vt:lpstr> 不同损失函数的对比</vt:lpstr>
      <vt:lpstr>XOR问题</vt:lpstr>
      <vt:lpstr>特征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Windows 用户</cp:lastModifiedBy>
  <cp:revision>1927</cp:revision>
  <dcterms:created xsi:type="dcterms:W3CDTF">2009-03-19T21:17:53Z</dcterms:created>
  <dcterms:modified xsi:type="dcterms:W3CDTF">2020-06-05T09:57:24Z</dcterms:modified>
</cp:coreProperties>
</file>